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0" r:id="rId2"/>
    <p:sldId id="280" r:id="rId3"/>
    <p:sldId id="286" r:id="rId4"/>
    <p:sldId id="284" r:id="rId5"/>
    <p:sldId id="265" r:id="rId6"/>
    <p:sldId id="292" r:id="rId7"/>
    <p:sldId id="282" r:id="rId8"/>
    <p:sldId id="291" r:id="rId9"/>
    <p:sldId id="289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4" autoAdjust="0"/>
    <p:restoredTop sz="94712"/>
  </p:normalViewPr>
  <p:slideViewPr>
    <p:cSldViewPr snapToGrid="0">
      <p:cViewPr varScale="1">
        <p:scale>
          <a:sx n="110" d="100"/>
          <a:sy n="110" d="100"/>
        </p:scale>
        <p:origin x="7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0DA935-FBD2-4E21-AB4D-8B38F215EF82}" type="doc">
      <dgm:prSet loTypeId="urn:microsoft.com/office/officeart/2005/8/layout/venn1" loCatId="relationship" qsTypeId="urn:microsoft.com/office/officeart/2005/8/quickstyle/simple3" qsCatId="simple" csTypeId="urn:microsoft.com/office/officeart/2005/8/colors/colorful1#1" csCatId="colorful" phldr="1"/>
      <dgm:spPr/>
    </dgm:pt>
    <dgm:pt modelId="{E9547642-0207-4BA7-A9CB-9AD746E538BF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</a:t>
          </a:r>
        </a:p>
      </dgm:t>
    </dgm:pt>
    <dgm:pt modelId="{786F377F-4BA4-4769-9D5A-287C9C739547}" type="parTrans" cxnId="{D1857CA4-C045-4F55-A374-9400471CD88E}">
      <dgm:prSet/>
      <dgm:spPr/>
      <dgm:t>
        <a:bodyPr/>
        <a:lstStyle/>
        <a:p>
          <a:endParaRPr lang="ru-RU"/>
        </a:p>
      </dgm:t>
    </dgm:pt>
    <dgm:pt modelId="{6A7F8A43-DEBC-4DE6-9710-FBABDA4E69F6}" type="sibTrans" cxnId="{D1857CA4-C045-4F55-A374-9400471CD88E}">
      <dgm:prSet/>
      <dgm:spPr/>
      <dgm:t>
        <a:bodyPr/>
        <a:lstStyle/>
        <a:p>
          <a:endParaRPr lang="ru-RU"/>
        </a:p>
      </dgm:t>
    </dgm:pt>
    <dgm:pt modelId="{D7F6C35F-041C-4413-B8A5-777D1E0A4EDB}">
      <dgm:prSet phldrT="[Текст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защита</a:t>
          </a:r>
        </a:p>
      </dgm:t>
    </dgm:pt>
    <dgm:pt modelId="{235D961F-3990-452E-8318-269A1C23EC55}" type="parTrans" cxnId="{1EFF884C-18D1-45A7-A091-5BDC58203F75}">
      <dgm:prSet/>
      <dgm:spPr/>
      <dgm:t>
        <a:bodyPr/>
        <a:lstStyle/>
        <a:p>
          <a:endParaRPr lang="ru-RU"/>
        </a:p>
      </dgm:t>
    </dgm:pt>
    <dgm:pt modelId="{59A6D924-F3F7-410A-8E7D-BF28454DC8B9}" type="sibTrans" cxnId="{1EFF884C-18D1-45A7-A091-5BDC58203F75}">
      <dgm:prSet/>
      <dgm:spPr/>
      <dgm:t>
        <a:bodyPr/>
        <a:lstStyle/>
        <a:p>
          <a:endParaRPr lang="ru-RU"/>
        </a:p>
      </dgm:t>
    </dgm:pt>
    <dgm:pt modelId="{45EF1A6D-5C21-4211-A4FE-41A165AA89B5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</a:p>
      </dgm:t>
    </dgm:pt>
    <dgm:pt modelId="{F0FB9F1B-10BB-46D1-9DA4-78E9ED39E5B1}" type="parTrans" cxnId="{A4B0F281-E569-492D-8200-85968D844B29}">
      <dgm:prSet/>
      <dgm:spPr/>
      <dgm:t>
        <a:bodyPr/>
        <a:lstStyle/>
        <a:p>
          <a:endParaRPr lang="ru-RU"/>
        </a:p>
      </dgm:t>
    </dgm:pt>
    <dgm:pt modelId="{354482F0-AA05-4841-A1FC-52002EE61027}" type="sibTrans" cxnId="{A4B0F281-E569-492D-8200-85968D844B29}">
      <dgm:prSet/>
      <dgm:spPr/>
      <dgm:t>
        <a:bodyPr/>
        <a:lstStyle/>
        <a:p>
          <a:endParaRPr lang="ru-RU"/>
        </a:p>
      </dgm:t>
    </dgm:pt>
    <dgm:pt modelId="{3C3BF890-EF1D-430A-8D5D-0E94554590AF}" type="pres">
      <dgm:prSet presAssocID="{530DA935-FBD2-4E21-AB4D-8B38F215EF82}" presName="compositeShape" presStyleCnt="0">
        <dgm:presLayoutVars>
          <dgm:chMax val="7"/>
          <dgm:dir/>
          <dgm:resizeHandles val="exact"/>
        </dgm:presLayoutVars>
      </dgm:prSet>
      <dgm:spPr/>
    </dgm:pt>
    <dgm:pt modelId="{196FAF1F-7CB3-419D-9C91-A3314890E33E}" type="pres">
      <dgm:prSet presAssocID="{E9547642-0207-4BA7-A9CB-9AD746E538BF}" presName="circ1" presStyleLbl="vennNode1" presStyleIdx="0" presStyleCnt="3" custLinFactNeighborX="-2710" custLinFactNeighborY="22078"/>
      <dgm:spPr/>
      <dgm:t>
        <a:bodyPr/>
        <a:lstStyle/>
        <a:p>
          <a:endParaRPr lang="ru-RU"/>
        </a:p>
      </dgm:t>
    </dgm:pt>
    <dgm:pt modelId="{D56095E3-FF9F-4243-AB26-4FBFBC2FFD6E}" type="pres">
      <dgm:prSet presAssocID="{E9547642-0207-4BA7-A9CB-9AD746E538B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7C75D8-9D69-4F16-93EB-6F8452F229BC}" type="pres">
      <dgm:prSet presAssocID="{D7F6C35F-041C-4413-B8A5-777D1E0A4EDB}" presName="circ2" presStyleLbl="vennNode1" presStyleIdx="1" presStyleCnt="3" custLinFactNeighborX="12241" custLinFactNeighborY="55129"/>
      <dgm:spPr/>
      <dgm:t>
        <a:bodyPr/>
        <a:lstStyle/>
        <a:p>
          <a:endParaRPr lang="ru-RU"/>
        </a:p>
      </dgm:t>
    </dgm:pt>
    <dgm:pt modelId="{C606C8BB-A511-4394-99BE-05F6668E9CC2}" type="pres">
      <dgm:prSet presAssocID="{D7F6C35F-041C-4413-B8A5-777D1E0A4ED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684F82-8D92-4BCD-8F0B-5F9475569CC4}" type="pres">
      <dgm:prSet presAssocID="{45EF1A6D-5C21-4211-A4FE-41A165AA89B5}" presName="circ3" presStyleLbl="vennNode1" presStyleIdx="2" presStyleCnt="3" custLinFactNeighborX="-13099" custLinFactNeighborY="2083"/>
      <dgm:spPr/>
      <dgm:t>
        <a:bodyPr/>
        <a:lstStyle/>
        <a:p>
          <a:endParaRPr lang="ru-RU"/>
        </a:p>
      </dgm:t>
    </dgm:pt>
    <dgm:pt modelId="{4594D3AF-6579-415C-9197-9A702ACE0753}" type="pres">
      <dgm:prSet presAssocID="{45EF1A6D-5C21-4211-A4FE-41A165AA89B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67B0F1-A27A-4D8C-99A5-01E29FB7196E}" type="presOf" srcId="{530DA935-FBD2-4E21-AB4D-8B38F215EF82}" destId="{3C3BF890-EF1D-430A-8D5D-0E94554590AF}" srcOrd="0" destOrd="0" presId="urn:microsoft.com/office/officeart/2005/8/layout/venn1"/>
    <dgm:cxn modelId="{D7416FE7-EDE0-4502-86E3-CBCF7F0ADA22}" type="presOf" srcId="{45EF1A6D-5C21-4211-A4FE-41A165AA89B5}" destId="{D3684F82-8D92-4BCD-8F0B-5F9475569CC4}" srcOrd="0" destOrd="0" presId="urn:microsoft.com/office/officeart/2005/8/layout/venn1"/>
    <dgm:cxn modelId="{977A6BD7-7F6B-4863-B012-3073FA5619BB}" type="presOf" srcId="{45EF1A6D-5C21-4211-A4FE-41A165AA89B5}" destId="{4594D3AF-6579-415C-9197-9A702ACE0753}" srcOrd="1" destOrd="0" presId="urn:microsoft.com/office/officeart/2005/8/layout/venn1"/>
    <dgm:cxn modelId="{D1857CA4-C045-4F55-A374-9400471CD88E}" srcId="{530DA935-FBD2-4E21-AB4D-8B38F215EF82}" destId="{E9547642-0207-4BA7-A9CB-9AD746E538BF}" srcOrd="0" destOrd="0" parTransId="{786F377F-4BA4-4769-9D5A-287C9C739547}" sibTransId="{6A7F8A43-DEBC-4DE6-9710-FBABDA4E69F6}"/>
    <dgm:cxn modelId="{D7A40E29-B14E-4FE2-83D2-37E9E87DF49A}" type="presOf" srcId="{D7F6C35F-041C-4413-B8A5-777D1E0A4EDB}" destId="{C606C8BB-A511-4394-99BE-05F6668E9CC2}" srcOrd="1" destOrd="0" presId="urn:microsoft.com/office/officeart/2005/8/layout/venn1"/>
    <dgm:cxn modelId="{1EFF884C-18D1-45A7-A091-5BDC58203F75}" srcId="{530DA935-FBD2-4E21-AB4D-8B38F215EF82}" destId="{D7F6C35F-041C-4413-B8A5-777D1E0A4EDB}" srcOrd="1" destOrd="0" parTransId="{235D961F-3990-452E-8318-269A1C23EC55}" sibTransId="{59A6D924-F3F7-410A-8E7D-BF28454DC8B9}"/>
    <dgm:cxn modelId="{A4B0F281-E569-492D-8200-85968D844B29}" srcId="{530DA935-FBD2-4E21-AB4D-8B38F215EF82}" destId="{45EF1A6D-5C21-4211-A4FE-41A165AA89B5}" srcOrd="2" destOrd="0" parTransId="{F0FB9F1B-10BB-46D1-9DA4-78E9ED39E5B1}" sibTransId="{354482F0-AA05-4841-A1FC-52002EE61027}"/>
    <dgm:cxn modelId="{282462B8-5BC0-4AA2-8B8C-1332F61BB261}" type="presOf" srcId="{E9547642-0207-4BA7-A9CB-9AD746E538BF}" destId="{D56095E3-FF9F-4243-AB26-4FBFBC2FFD6E}" srcOrd="1" destOrd="0" presId="urn:microsoft.com/office/officeart/2005/8/layout/venn1"/>
    <dgm:cxn modelId="{2F9FE7E5-9AEA-4AE1-B342-BE368A18C952}" type="presOf" srcId="{E9547642-0207-4BA7-A9CB-9AD746E538BF}" destId="{196FAF1F-7CB3-419D-9C91-A3314890E33E}" srcOrd="0" destOrd="0" presId="urn:microsoft.com/office/officeart/2005/8/layout/venn1"/>
    <dgm:cxn modelId="{4F2D4A9D-228D-491E-BF5A-DF517C755844}" type="presOf" srcId="{D7F6C35F-041C-4413-B8A5-777D1E0A4EDB}" destId="{0A7C75D8-9D69-4F16-93EB-6F8452F229BC}" srcOrd="0" destOrd="0" presId="urn:microsoft.com/office/officeart/2005/8/layout/venn1"/>
    <dgm:cxn modelId="{4A9B8201-4AD6-4B07-8F1D-5F0FF39BC356}" type="presParOf" srcId="{3C3BF890-EF1D-430A-8D5D-0E94554590AF}" destId="{196FAF1F-7CB3-419D-9C91-A3314890E33E}" srcOrd="0" destOrd="0" presId="urn:microsoft.com/office/officeart/2005/8/layout/venn1"/>
    <dgm:cxn modelId="{A6275660-8B28-4957-9404-46480E4A3ABC}" type="presParOf" srcId="{3C3BF890-EF1D-430A-8D5D-0E94554590AF}" destId="{D56095E3-FF9F-4243-AB26-4FBFBC2FFD6E}" srcOrd="1" destOrd="0" presId="urn:microsoft.com/office/officeart/2005/8/layout/venn1"/>
    <dgm:cxn modelId="{D474C53D-C5DB-4706-87C9-55CA8AC78C84}" type="presParOf" srcId="{3C3BF890-EF1D-430A-8D5D-0E94554590AF}" destId="{0A7C75D8-9D69-4F16-93EB-6F8452F229BC}" srcOrd="2" destOrd="0" presId="urn:microsoft.com/office/officeart/2005/8/layout/venn1"/>
    <dgm:cxn modelId="{0ABF077A-FC7F-41AC-B7F5-E51C0A97DD4E}" type="presParOf" srcId="{3C3BF890-EF1D-430A-8D5D-0E94554590AF}" destId="{C606C8BB-A511-4394-99BE-05F6668E9CC2}" srcOrd="3" destOrd="0" presId="urn:microsoft.com/office/officeart/2005/8/layout/venn1"/>
    <dgm:cxn modelId="{AFF001C8-198E-4A0D-B4D3-D1A3EA470416}" type="presParOf" srcId="{3C3BF890-EF1D-430A-8D5D-0E94554590AF}" destId="{D3684F82-8D92-4BCD-8F0B-5F9475569CC4}" srcOrd="4" destOrd="0" presId="urn:microsoft.com/office/officeart/2005/8/layout/venn1"/>
    <dgm:cxn modelId="{B4EDC037-1FE9-479C-B3AE-58413ACFA89F}" type="presParOf" srcId="{3C3BF890-EF1D-430A-8D5D-0E94554590AF}" destId="{4594D3AF-6579-415C-9197-9A702ACE075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009CAD-F72E-4D35-8DB2-C3DC8A6C6CD4}" type="doc">
      <dgm:prSet loTypeId="urn:microsoft.com/office/officeart/2008/layout/RadialCluster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C7D7F1D-7997-4FD7-B06D-D7DABBA79F5C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Проводят индивидуальные занятия с детьми и родителями, консультируют родителей</a:t>
          </a:r>
        </a:p>
      </dgm:t>
    </dgm:pt>
    <dgm:pt modelId="{5A0456F2-23D7-454A-B482-A84843F394A5}" type="parTrans" cxnId="{20DF05A8-C094-4431-8ED8-89ACD0D7DDD4}">
      <dgm:prSet/>
      <dgm:spPr/>
      <dgm:t>
        <a:bodyPr/>
        <a:lstStyle/>
        <a:p>
          <a:endParaRPr lang="ru-RU"/>
        </a:p>
      </dgm:t>
    </dgm:pt>
    <dgm:pt modelId="{6F63A6A6-19D7-477F-B31F-5081173D6EEE}" type="sibTrans" cxnId="{20DF05A8-C094-4431-8ED8-89ACD0D7DDD4}">
      <dgm:prSet/>
      <dgm:spPr/>
      <dgm:t>
        <a:bodyPr/>
        <a:lstStyle/>
        <a:p>
          <a:endParaRPr lang="ru-RU"/>
        </a:p>
      </dgm:t>
    </dgm:pt>
    <dgm:pt modelId="{CAC76CF8-8B52-4397-A510-37076D1116E5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Осуществляют оценку особенностей развития ребенка</a:t>
          </a:r>
        </a:p>
      </dgm:t>
    </dgm:pt>
    <dgm:pt modelId="{CE073401-783F-4173-995A-7D0D88ED6DB5}" type="parTrans" cxnId="{9D7F7CE5-CD9C-4F1D-BC5C-48C5562391A2}">
      <dgm:prSet/>
      <dgm:spPr/>
      <dgm:t>
        <a:bodyPr/>
        <a:lstStyle/>
        <a:p>
          <a:endParaRPr lang="ru-RU"/>
        </a:p>
      </dgm:t>
    </dgm:pt>
    <dgm:pt modelId="{D06CF661-D32E-451B-B65E-C0BEBD276EFE}" type="sibTrans" cxnId="{9D7F7CE5-CD9C-4F1D-BC5C-48C5562391A2}">
      <dgm:prSet/>
      <dgm:spPr/>
      <dgm:t>
        <a:bodyPr/>
        <a:lstStyle/>
        <a:p>
          <a:endParaRPr lang="ru-RU"/>
        </a:p>
      </dgm:t>
    </dgm:pt>
    <dgm:pt modelId="{7E13AF73-3243-4677-B01F-53ECD79B65F6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Составляют индивидуальную программу развития</a:t>
          </a:r>
        </a:p>
      </dgm:t>
    </dgm:pt>
    <dgm:pt modelId="{6AA60D3D-5B08-4FB0-BAC6-08AD745E8187}" type="parTrans" cxnId="{3A087CCC-7B6C-486F-84B6-B61A70DF339F}">
      <dgm:prSet/>
      <dgm:spPr/>
      <dgm:t>
        <a:bodyPr/>
        <a:lstStyle/>
        <a:p>
          <a:endParaRPr lang="ru-RU"/>
        </a:p>
      </dgm:t>
    </dgm:pt>
    <dgm:pt modelId="{E429CB37-BA4B-486E-AF6D-51355E2F7E95}" type="sibTrans" cxnId="{3A087CCC-7B6C-486F-84B6-B61A70DF339F}">
      <dgm:prSet/>
      <dgm:spPr/>
      <dgm:t>
        <a:bodyPr/>
        <a:lstStyle/>
        <a:p>
          <a:endParaRPr lang="ru-RU"/>
        </a:p>
      </dgm:t>
    </dgm:pt>
    <dgm:pt modelId="{F9FA6819-290A-4BE0-B4A3-76E80FF46642}">
      <dgm:prSet/>
      <dgm:spPr/>
      <dgm:t>
        <a:bodyPr/>
        <a:lstStyle/>
        <a:p>
          <a:endParaRPr lang="ru-RU"/>
        </a:p>
      </dgm:t>
    </dgm:pt>
    <dgm:pt modelId="{57542430-B0B9-473B-8797-7D854B74AB88}" type="parTrans" cxnId="{8404B113-4F06-40D3-8183-112A8983875C}">
      <dgm:prSet/>
      <dgm:spPr/>
      <dgm:t>
        <a:bodyPr/>
        <a:lstStyle/>
        <a:p>
          <a:endParaRPr lang="ru-RU"/>
        </a:p>
      </dgm:t>
    </dgm:pt>
    <dgm:pt modelId="{95ADF8B8-CDB3-445F-8724-A1A6C451719E}" type="sibTrans" cxnId="{8404B113-4F06-40D3-8183-112A8983875C}">
      <dgm:prSet/>
      <dgm:spPr/>
      <dgm:t>
        <a:bodyPr/>
        <a:lstStyle/>
        <a:p>
          <a:endParaRPr lang="ru-RU"/>
        </a:p>
      </dgm:t>
    </dgm:pt>
    <dgm:pt modelId="{35EE0F35-A7B9-4D94-9E65-50C6E902C597}" type="pres">
      <dgm:prSet presAssocID="{E0009CAD-F72E-4D35-8DB2-C3DC8A6C6CD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E2867FE-44E0-4E03-B64F-2AA13AA6D606}" type="pres">
      <dgm:prSet presAssocID="{AC7D7F1D-7997-4FD7-B06D-D7DABBA79F5C}" presName="singleCycle" presStyleCnt="0"/>
      <dgm:spPr/>
    </dgm:pt>
    <dgm:pt modelId="{F25CF9E3-45D6-40DC-8272-5E0BD09E353C}" type="pres">
      <dgm:prSet presAssocID="{AC7D7F1D-7997-4FD7-B06D-D7DABBA79F5C}" presName="singleCenter" presStyleLbl="node1" presStyleIdx="0" presStyleCnt="3" custScaleX="203514" custLinFactNeighborX="70004" custLinFactNeighborY="1913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9F595BF0-FFD4-43FB-B1ED-FD8BFF55AFFC}" type="pres">
      <dgm:prSet presAssocID="{CE073401-783F-4173-995A-7D0D88ED6DB5}" presName="Name56" presStyleLbl="parChTrans1D2" presStyleIdx="0" presStyleCnt="2"/>
      <dgm:spPr/>
      <dgm:t>
        <a:bodyPr/>
        <a:lstStyle/>
        <a:p>
          <a:endParaRPr lang="ru-RU"/>
        </a:p>
      </dgm:t>
    </dgm:pt>
    <dgm:pt modelId="{15F622E1-4044-42CF-A4E6-F83785299452}" type="pres">
      <dgm:prSet presAssocID="{CAC76CF8-8B52-4397-A510-37076D1116E5}" presName="text0" presStyleLbl="node1" presStyleIdx="1" presStyleCnt="3" custScaleX="237873" custRadScaleRad="93470" custRadScaleInc="-425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4626E8-9F87-4C1A-9CD0-101154B2476D}" type="pres">
      <dgm:prSet presAssocID="{6AA60D3D-5B08-4FB0-BAC6-08AD745E8187}" presName="Name56" presStyleLbl="parChTrans1D2" presStyleIdx="1" presStyleCnt="2"/>
      <dgm:spPr/>
      <dgm:t>
        <a:bodyPr/>
        <a:lstStyle/>
        <a:p>
          <a:endParaRPr lang="ru-RU"/>
        </a:p>
      </dgm:t>
    </dgm:pt>
    <dgm:pt modelId="{84485CFA-E74F-4D25-81E2-45CD86991979}" type="pres">
      <dgm:prSet presAssocID="{7E13AF73-3243-4677-B01F-53ECD79B65F6}" presName="text0" presStyleLbl="node1" presStyleIdx="2" presStyleCnt="3" custScaleX="347099" custRadScaleRad="111881" custRadScaleInc="-318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01B963-24D9-4B67-87AC-1920044AE618}" type="presOf" srcId="{CE073401-783F-4173-995A-7D0D88ED6DB5}" destId="{9F595BF0-FFD4-43FB-B1ED-FD8BFF55AFFC}" srcOrd="0" destOrd="0" presId="urn:microsoft.com/office/officeart/2008/layout/RadialCluster"/>
    <dgm:cxn modelId="{EA13D474-ED0D-4DD0-A2C9-AC79CF9DF6D8}" type="presOf" srcId="{CAC76CF8-8B52-4397-A510-37076D1116E5}" destId="{15F622E1-4044-42CF-A4E6-F83785299452}" srcOrd="0" destOrd="0" presId="urn:microsoft.com/office/officeart/2008/layout/RadialCluster"/>
    <dgm:cxn modelId="{20DF05A8-C094-4431-8ED8-89ACD0D7DDD4}" srcId="{E0009CAD-F72E-4D35-8DB2-C3DC8A6C6CD4}" destId="{AC7D7F1D-7997-4FD7-B06D-D7DABBA79F5C}" srcOrd="0" destOrd="0" parTransId="{5A0456F2-23D7-454A-B482-A84843F394A5}" sibTransId="{6F63A6A6-19D7-477F-B31F-5081173D6EEE}"/>
    <dgm:cxn modelId="{2E67F1D4-A068-4CCE-9DEB-ADD7B32F3505}" type="presOf" srcId="{AC7D7F1D-7997-4FD7-B06D-D7DABBA79F5C}" destId="{F25CF9E3-45D6-40DC-8272-5E0BD09E353C}" srcOrd="0" destOrd="0" presId="urn:microsoft.com/office/officeart/2008/layout/RadialCluster"/>
    <dgm:cxn modelId="{9D7F7CE5-CD9C-4F1D-BC5C-48C5562391A2}" srcId="{AC7D7F1D-7997-4FD7-B06D-D7DABBA79F5C}" destId="{CAC76CF8-8B52-4397-A510-37076D1116E5}" srcOrd="0" destOrd="0" parTransId="{CE073401-783F-4173-995A-7D0D88ED6DB5}" sibTransId="{D06CF661-D32E-451B-B65E-C0BEBD276EFE}"/>
    <dgm:cxn modelId="{3A087CCC-7B6C-486F-84B6-B61A70DF339F}" srcId="{AC7D7F1D-7997-4FD7-B06D-D7DABBA79F5C}" destId="{7E13AF73-3243-4677-B01F-53ECD79B65F6}" srcOrd="1" destOrd="0" parTransId="{6AA60D3D-5B08-4FB0-BAC6-08AD745E8187}" sibTransId="{E429CB37-BA4B-486E-AF6D-51355E2F7E95}"/>
    <dgm:cxn modelId="{9D249B01-9A14-4823-88AB-296BB4DFDAEC}" type="presOf" srcId="{E0009CAD-F72E-4D35-8DB2-C3DC8A6C6CD4}" destId="{35EE0F35-A7B9-4D94-9E65-50C6E902C597}" srcOrd="0" destOrd="0" presId="urn:microsoft.com/office/officeart/2008/layout/RadialCluster"/>
    <dgm:cxn modelId="{8404B113-4F06-40D3-8183-112A8983875C}" srcId="{E0009CAD-F72E-4D35-8DB2-C3DC8A6C6CD4}" destId="{F9FA6819-290A-4BE0-B4A3-76E80FF46642}" srcOrd="1" destOrd="0" parTransId="{57542430-B0B9-473B-8797-7D854B74AB88}" sibTransId="{95ADF8B8-CDB3-445F-8724-A1A6C451719E}"/>
    <dgm:cxn modelId="{07C89BD2-D81B-4D1D-BE62-166AE5819196}" type="presOf" srcId="{6AA60D3D-5B08-4FB0-BAC6-08AD745E8187}" destId="{C54626E8-9F87-4C1A-9CD0-101154B2476D}" srcOrd="0" destOrd="0" presId="urn:microsoft.com/office/officeart/2008/layout/RadialCluster"/>
    <dgm:cxn modelId="{28850A42-3B86-44BA-B846-D6CABB671633}" type="presOf" srcId="{7E13AF73-3243-4677-B01F-53ECD79B65F6}" destId="{84485CFA-E74F-4D25-81E2-45CD86991979}" srcOrd="0" destOrd="0" presId="urn:microsoft.com/office/officeart/2008/layout/RadialCluster"/>
    <dgm:cxn modelId="{F6CEEC4F-1064-40ED-97F9-7CEE9A8720FE}" type="presParOf" srcId="{35EE0F35-A7B9-4D94-9E65-50C6E902C597}" destId="{CE2867FE-44E0-4E03-B64F-2AA13AA6D606}" srcOrd="0" destOrd="0" presId="urn:microsoft.com/office/officeart/2008/layout/RadialCluster"/>
    <dgm:cxn modelId="{91B42F63-7E11-4889-BE72-17EACAE906A7}" type="presParOf" srcId="{CE2867FE-44E0-4E03-B64F-2AA13AA6D606}" destId="{F25CF9E3-45D6-40DC-8272-5E0BD09E353C}" srcOrd="0" destOrd="0" presId="urn:microsoft.com/office/officeart/2008/layout/RadialCluster"/>
    <dgm:cxn modelId="{50ABA54D-A98D-4D07-BC3B-662992EA1874}" type="presParOf" srcId="{CE2867FE-44E0-4E03-B64F-2AA13AA6D606}" destId="{9F595BF0-FFD4-43FB-B1ED-FD8BFF55AFFC}" srcOrd="1" destOrd="0" presId="urn:microsoft.com/office/officeart/2008/layout/RadialCluster"/>
    <dgm:cxn modelId="{BF89AEC2-2F2C-4099-9273-2A264B5BC9B2}" type="presParOf" srcId="{CE2867FE-44E0-4E03-B64F-2AA13AA6D606}" destId="{15F622E1-4044-42CF-A4E6-F83785299452}" srcOrd="2" destOrd="0" presId="urn:microsoft.com/office/officeart/2008/layout/RadialCluster"/>
    <dgm:cxn modelId="{9C7BFBF4-875F-4110-85A2-70C8B9A75B17}" type="presParOf" srcId="{CE2867FE-44E0-4E03-B64F-2AA13AA6D606}" destId="{C54626E8-9F87-4C1A-9CD0-101154B2476D}" srcOrd="3" destOrd="0" presId="urn:microsoft.com/office/officeart/2008/layout/RadialCluster"/>
    <dgm:cxn modelId="{A3CF4DFD-C19E-4266-97C5-FAEB40294C39}" type="presParOf" srcId="{CE2867FE-44E0-4E03-B64F-2AA13AA6D606}" destId="{84485CFA-E74F-4D25-81E2-45CD86991979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FAF1F-7CB3-419D-9C91-A3314890E33E}">
      <dsp:nvSpPr>
        <dsp:cNvPr id="0" name=""/>
        <dsp:cNvSpPr/>
      </dsp:nvSpPr>
      <dsp:spPr>
        <a:xfrm>
          <a:off x="3881645" y="630804"/>
          <a:ext cx="2610802" cy="2610802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</a:t>
          </a:r>
        </a:p>
      </dsp:txBody>
      <dsp:txXfrm>
        <a:off x="4229752" y="1087695"/>
        <a:ext cx="1914588" cy="1174861"/>
      </dsp:txXfrm>
    </dsp:sp>
    <dsp:sp modelId="{0A7C75D8-9D69-4F16-93EB-6F8452F229BC}">
      <dsp:nvSpPr>
        <dsp:cNvPr id="0" name=""/>
        <dsp:cNvSpPr/>
      </dsp:nvSpPr>
      <dsp:spPr>
        <a:xfrm>
          <a:off x="5214051" y="1740535"/>
          <a:ext cx="2610802" cy="2610802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защита</a:t>
          </a:r>
        </a:p>
      </dsp:txBody>
      <dsp:txXfrm>
        <a:off x="6012522" y="2414992"/>
        <a:ext cx="1566481" cy="1435941"/>
      </dsp:txXfrm>
    </dsp:sp>
    <dsp:sp modelId="{D3684F82-8D92-4BCD-8F0B-5F9475569CC4}">
      <dsp:nvSpPr>
        <dsp:cNvPr id="0" name=""/>
        <dsp:cNvSpPr/>
      </dsp:nvSpPr>
      <dsp:spPr>
        <a:xfrm>
          <a:off x="2668344" y="1740526"/>
          <a:ext cx="2610802" cy="2610802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</a:p>
      </dsp:txBody>
      <dsp:txXfrm>
        <a:off x="2914195" y="2414983"/>
        <a:ext cx="1566481" cy="14359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CF9E3-45D6-40DC-8272-5E0BD09E353C}">
      <dsp:nvSpPr>
        <dsp:cNvPr id="0" name=""/>
        <dsp:cNvSpPr/>
      </dsp:nvSpPr>
      <dsp:spPr>
        <a:xfrm>
          <a:off x="5738283" y="1979339"/>
          <a:ext cx="3308323" cy="162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Проводят индивидуальные занятия с детьми и родителями, консультируют родителей</a:t>
          </a:r>
        </a:p>
      </dsp:txBody>
      <dsp:txXfrm>
        <a:off x="5817638" y="2058694"/>
        <a:ext cx="3149613" cy="1466890"/>
      </dsp:txXfrm>
    </dsp:sp>
    <dsp:sp modelId="{9F595BF0-FFD4-43FB-B1ED-FD8BFF55AFFC}">
      <dsp:nvSpPr>
        <dsp:cNvPr id="0" name=""/>
        <dsp:cNvSpPr/>
      </dsp:nvSpPr>
      <dsp:spPr>
        <a:xfrm rot="12123825">
          <a:off x="4519188" y="1884000"/>
          <a:ext cx="126543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5430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F622E1-4044-42CF-A4E6-F83785299452}">
      <dsp:nvSpPr>
        <dsp:cNvPr id="0" name=""/>
        <dsp:cNvSpPr/>
      </dsp:nvSpPr>
      <dsp:spPr>
        <a:xfrm>
          <a:off x="1974726" y="576699"/>
          <a:ext cx="2590798" cy="1089152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Осуществляют оценку особенностей развития ребенка</a:t>
          </a:r>
        </a:p>
      </dsp:txBody>
      <dsp:txXfrm>
        <a:off x="2027894" y="629867"/>
        <a:ext cx="2484462" cy="982816"/>
      </dsp:txXfrm>
    </dsp:sp>
    <dsp:sp modelId="{C54626E8-9F87-4C1A-9CD0-101154B2476D}">
      <dsp:nvSpPr>
        <dsp:cNvPr id="0" name=""/>
        <dsp:cNvSpPr/>
      </dsp:nvSpPr>
      <dsp:spPr>
        <a:xfrm rot="7794461">
          <a:off x="5980144" y="3947232"/>
          <a:ext cx="89245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2459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485CFA-E74F-4D25-81E2-45CD86991979}">
      <dsp:nvSpPr>
        <dsp:cNvPr id="0" name=""/>
        <dsp:cNvSpPr/>
      </dsp:nvSpPr>
      <dsp:spPr>
        <a:xfrm>
          <a:off x="3794415" y="4289526"/>
          <a:ext cx="3780435" cy="1089152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Составляют индивидуальную программу развития</a:t>
          </a:r>
        </a:p>
      </dsp:txBody>
      <dsp:txXfrm>
        <a:off x="3847583" y="4342694"/>
        <a:ext cx="3674099" cy="982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82B57-533D-4804-A7E7-EEEFC3657FDC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6474C-5213-42E7-999F-D8B2A2AB9E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61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6474C-5213-42E7-999F-D8B2A2AB9EE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46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213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47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8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20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10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996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78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224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358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11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017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B5973-042A-4D00-8ED6-A4019B7AA398}" type="datetimeFigureOut">
              <a:rPr lang="ru-RU" smtClean="0"/>
              <a:pPr/>
              <a:t>17.12.2025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654CE-0546-4155-ACE7-D1B66D632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60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15.png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3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5.png"/><Relationship Id="rId4" Type="http://schemas.openxmlformats.org/officeDocument/2006/relationships/diagramData" Target="../diagrams/data2.xm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0926" y="5866514"/>
            <a:ext cx="9144000" cy="602861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Кызыл -2025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89826" y="2402547"/>
            <a:ext cx="9144000" cy="1655762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РАННЯЯ ПОМОЩЬ </a:t>
            </a:r>
          </a:p>
          <a:p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и их семьям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71" y="1900743"/>
            <a:ext cx="2716567" cy="25173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099" y="4843976"/>
            <a:ext cx="2406173" cy="18762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821" y="198843"/>
            <a:ext cx="871804" cy="7498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39414" y="113491"/>
            <a:ext cx="1188823" cy="920576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676400" y="351243"/>
            <a:ext cx="9144000" cy="6028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труда и социальной политики Республики Тыва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128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7109582" y="993570"/>
            <a:ext cx="4532001" cy="99373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Ранняя помощь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медицинских, социальных и психолого-педагогических услуг, оказываемых на межведомственной основе детям и их семьям.</a:t>
            </a:r>
            <a:endParaRPr lang="ru-RU" altLang="ru-RU" sz="2800" dirty="0"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6473136"/>
              </p:ext>
            </p:extLst>
          </p:nvPr>
        </p:nvGraphicFramePr>
        <p:xfrm>
          <a:off x="3955022" y="198730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Объект 1">
            <a:extLst>
              <a:ext uri="{FF2B5EF4-FFF2-40B4-BE49-F238E27FC236}">
                <a16:creationId xmlns="" xmlns:a16="http://schemas.microsoft.com/office/drawing/2014/main" id="{08F197F7-3716-4D7B-9304-0E4A65199234}"/>
              </a:ext>
            </a:extLst>
          </p:cNvPr>
          <p:cNvSpPr txBox="1">
            <a:spLocks/>
          </p:cNvSpPr>
          <p:nvPr/>
        </p:nvSpPr>
        <p:spPr>
          <a:xfrm>
            <a:off x="523875" y="854995"/>
            <a:ext cx="5572125" cy="44587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КОГО нужны услуги ранней помощи?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Детям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 ограничениями жизнедеятельности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дети-инвалиды, дети с ограниченными возможностями здоровья, дети с генетическими нарушениями и их родители;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Детям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группы риска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дети с риском развития стойких нарушений функций организма и ограничений жизнедеятельности, дети из группы социального риска, в том числе дети-сироты и дети, оставшиеся без попечения родителей, дети из семей, находящихся в социально опасном положении. 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родители которых обеспокоены развитием и поведением ребёнка.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ru-RU" sz="1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Возрастная категория детей от 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 3 лет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820" y="105122"/>
            <a:ext cx="871804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30" y="91281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получить услуги службы ранней помощи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76" y="151720"/>
            <a:ext cx="871804" cy="749873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794476" y="1916112"/>
            <a:ext cx="5921406" cy="1325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услуги ранней помощи родители или законные представители ребенка могут обратиться в службу ранней помощи</a:t>
            </a:r>
            <a:endParaRPr lang="ru-RU" sz="20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92130" y="3861675"/>
            <a:ext cx="5823752" cy="17925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поступить от родителей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по рекомендации соответствующего специалиста (врача, педагога, психолога, социального работника).</a:t>
            </a:r>
          </a:p>
          <a:p>
            <a:pPr algn="ctr"/>
            <a:endParaRPr lang="ru-RU" sz="2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1980" y="68040"/>
            <a:ext cx="1188079" cy="9173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2754" y="1947129"/>
            <a:ext cx="1369548" cy="114962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761" y="3971334"/>
            <a:ext cx="923109" cy="11363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314" y="5234964"/>
            <a:ext cx="894610" cy="108698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7180" y="3982364"/>
            <a:ext cx="881037" cy="10911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2700" y="5234964"/>
            <a:ext cx="1116848" cy="111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1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123" y="18255"/>
            <a:ext cx="1209543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ребенку могут помочь в Службе ранней помощи?</a:t>
            </a:r>
            <a:r>
              <a:rPr lang="ru-RU" sz="2800" b="1" dirty="0">
                <a:solidFill>
                  <a:srgbClr val="FF0000"/>
                </a:solidFill>
              </a:rPr>
              <a:t/>
            </a:r>
            <a:br>
              <a:rPr lang="ru-RU" sz="2800" b="1" dirty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5765" y="4556661"/>
            <a:ext cx="11959628" cy="25040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10866" y="2242086"/>
            <a:ext cx="526777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ru-RU" sz="16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93" y="1919453"/>
            <a:ext cx="2422362" cy="244627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93" y="80399"/>
            <a:ext cx="871804" cy="74987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9015" y="198051"/>
            <a:ext cx="1188823" cy="920576"/>
          </a:xfrm>
          <a:prstGeom prst="rect">
            <a:avLst/>
          </a:prstGeom>
        </p:spPr>
      </p:pic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4457287" y="956193"/>
            <a:ext cx="3881256" cy="736005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развития ребенка</a:t>
            </a:r>
            <a:endParaRPr lang="ru-RU" sz="2400" b="1" dirty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с двумя усеченными противолежащими углами 16"/>
          <p:cNvSpPr/>
          <p:nvPr/>
        </p:nvSpPr>
        <p:spPr>
          <a:xfrm>
            <a:off x="2979504" y="1901952"/>
            <a:ext cx="2918527" cy="73408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ограничения и трудности развития </a:t>
            </a:r>
          </a:p>
        </p:txBody>
      </p:sp>
      <p:sp>
        <p:nvSpPr>
          <p:cNvPr id="18" name="Прямоугольник с двумя усеченными противолежащими углами 17"/>
          <p:cNvSpPr/>
          <p:nvPr/>
        </p:nvSpPr>
        <p:spPr>
          <a:xfrm>
            <a:off x="6768332" y="1889883"/>
            <a:ext cx="3796095" cy="754812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адекватную «картину» ограничений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с двумя усеченными противолежащими углами 18"/>
          <p:cNvSpPr/>
          <p:nvPr/>
        </p:nvSpPr>
        <p:spPr>
          <a:xfrm>
            <a:off x="4022410" y="2882888"/>
            <a:ext cx="5518786" cy="1623165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родителями разработать и реализовывать программу ранней помощи в разных областях жизнедеятельности особого ребенка: двигательной, речевой, когнитивной, самообслуживания и др.</a:t>
            </a:r>
          </a:p>
          <a:p>
            <a:pPr algn="ctr"/>
            <a:endParaRPr lang="ru-RU" dirty="0"/>
          </a:p>
        </p:txBody>
      </p:sp>
      <p:sp>
        <p:nvSpPr>
          <p:cNvPr id="20" name="Прямоугольник с двумя усеченными противолежащими углами 19"/>
          <p:cNvSpPr/>
          <p:nvPr/>
        </p:nvSpPr>
        <p:spPr>
          <a:xfrm>
            <a:off x="289798" y="4862306"/>
            <a:ext cx="3733271" cy="1087517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лучше понимать потребности ребенка и содействовать его оптимальному развитию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с двумя усеченными противолежащими углами 20"/>
          <p:cNvSpPr/>
          <p:nvPr/>
        </p:nvSpPr>
        <p:spPr>
          <a:xfrm>
            <a:off x="7892624" y="4816610"/>
            <a:ext cx="4149188" cy="1117623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оптимального взаимодействия родитель-ребенок в обычных бытовых ситуациях (кормление, одевание, игра и т.д.)</a:t>
            </a:r>
          </a:p>
          <a:p>
            <a:pPr algn="ctr"/>
            <a:endParaRPr lang="ru-RU" dirty="0"/>
          </a:p>
        </p:txBody>
      </p:sp>
      <p:sp>
        <p:nvSpPr>
          <p:cNvPr id="22" name="Прямоугольник с двумя усеченными противолежащими углами 21"/>
          <p:cNvSpPr/>
          <p:nvPr/>
        </p:nvSpPr>
        <p:spPr>
          <a:xfrm>
            <a:off x="4444003" y="4832923"/>
            <a:ext cx="3105946" cy="109790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успешной социализации и интеграции ребенка в обществе.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6038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560" y="1597680"/>
            <a:ext cx="5798991" cy="1310640"/>
          </a:xfrm>
        </p:spPr>
        <p:txBody>
          <a:bodyPr>
            <a:normAutofit/>
          </a:bodyPr>
          <a:lstStyle/>
          <a:p>
            <a:r>
              <a:rPr lang="ru-RU" sz="3200" dirty="0"/>
              <a:t> </a:t>
            </a:r>
            <a:br>
              <a:rPr lang="ru-RU" sz="3200" dirty="0"/>
            </a:br>
            <a:endParaRPr lang="ru-RU" sz="31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561" y="3312795"/>
            <a:ext cx="5798990" cy="415374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endParaRPr lang="ru-R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  <a:latin typeface="Roboto Light" pitchFamily="2" charset="0"/>
              <a:ea typeface="Roboto Light" pitchFamily="2" charset="0"/>
            </a:endParaRP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 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E7DB399D-F221-4DDD-A671-AE0D893F9651}"/>
              </a:ext>
            </a:extLst>
          </p:cNvPr>
          <p:cNvSpPr txBox="1">
            <a:spLocks/>
          </p:cNvSpPr>
          <p:nvPr/>
        </p:nvSpPr>
        <p:spPr>
          <a:xfrm>
            <a:off x="406549" y="220132"/>
            <a:ext cx="7984976" cy="6790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/>
          </a:p>
          <a:p>
            <a:endParaRPr lang="ru-RU" sz="3200" b="1" dirty="0">
              <a:latin typeface="Roboto Light" pitchFamily="2" charset="0"/>
              <a:ea typeface="Roboto Light" pitchFamily="2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059406183"/>
              </p:ext>
            </p:extLst>
          </p:nvPr>
        </p:nvGraphicFramePr>
        <p:xfrm>
          <a:off x="1534306" y="807034"/>
          <a:ext cx="904660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660801" y="519399"/>
            <a:ext cx="61782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480"/>
              </a:spcBef>
              <a:spcAft>
                <a:spcPts val="960"/>
              </a:spcAft>
            </a:pP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Специалисты служб ранней помощи</a:t>
            </a:r>
            <a:r>
              <a:rPr lang="ru-RU" i="1" dirty="0">
                <a:latin typeface="PT Sans"/>
                <a:ea typeface="Times New Roman" panose="02020603050405020304" pitchFamily="18" charset="0"/>
              </a:rPr>
              <a:t>: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943" y="149286"/>
            <a:ext cx="871804" cy="7498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88801" y="149286"/>
            <a:ext cx="1006270" cy="92057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94270" y="3062384"/>
            <a:ext cx="1976846" cy="146739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44144" y="4796090"/>
            <a:ext cx="1672046" cy="169010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7747" y="1254542"/>
            <a:ext cx="1704639" cy="170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05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391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559" y="568171"/>
            <a:ext cx="10741241" cy="5608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программы ранней помощи разрабатываются с целью формирования у ребенка базовых навыков, а также умений, которые он приобретает в первые три года жизни.</a:t>
            </a:r>
          </a:p>
          <a:p>
            <a:pPr marL="0" indent="0">
              <a:buNone/>
            </a:pP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6268" y="138426"/>
            <a:ext cx="1081943" cy="9205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55" y="76235"/>
            <a:ext cx="871804" cy="749873"/>
          </a:xfrm>
          <a:prstGeom prst="rect">
            <a:avLst/>
          </a:prstGeom>
        </p:spPr>
      </p:pic>
      <p:sp>
        <p:nvSpPr>
          <p:cNvPr id="6" name="Овальная выноска 5"/>
          <p:cNvSpPr/>
          <p:nvPr/>
        </p:nvSpPr>
        <p:spPr>
          <a:xfrm>
            <a:off x="612559" y="1676079"/>
            <a:ext cx="3973104" cy="1701255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 (дотягиваться и брать игрушки, поворачиваться, ползать, ходить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9" name="Овальная выноска 8"/>
          <p:cNvSpPr/>
          <p:nvPr/>
        </p:nvSpPr>
        <p:spPr>
          <a:xfrm>
            <a:off x="6416324" y="1936634"/>
            <a:ext cx="4048588" cy="162265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когнитивные навыки (думать, помнить, решать поставленные задачи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0" name="Овальная выноска 9"/>
          <p:cNvSpPr/>
          <p:nvPr/>
        </p:nvSpPr>
        <p:spPr>
          <a:xfrm>
            <a:off x="7276678" y="4439014"/>
            <a:ext cx="4077121" cy="164857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 навыки (слушать обращенную к нему речь, понимать, разговаривать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1" name="Овальная выноска 10"/>
          <p:cNvSpPr/>
          <p:nvPr/>
        </p:nvSpPr>
        <p:spPr>
          <a:xfrm>
            <a:off x="3160844" y="3429000"/>
            <a:ext cx="4003828" cy="175621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социально-эмоциональные навыки (играть, взаимодействовать с другими людьми, проявлять чувства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2" name="Овальная выноска 11"/>
          <p:cNvSpPr/>
          <p:nvPr/>
        </p:nvSpPr>
        <p:spPr>
          <a:xfrm>
            <a:off x="612559" y="5001296"/>
            <a:ext cx="3291223" cy="1464815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 самообслуживания (кушать, одеваться, мыться).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489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74" y="44774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 индивидуальной программы происходит, если: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9388" y="138426"/>
            <a:ext cx="1188823" cy="9205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55" y="76235"/>
            <a:ext cx="871804" cy="749873"/>
          </a:xfrm>
          <a:prstGeom prst="rect">
            <a:avLst/>
          </a:prstGeom>
        </p:spPr>
      </p:pic>
      <p:sp>
        <p:nvSpPr>
          <p:cNvPr id="6" name="Блок-схема: память с посл. доступом 5"/>
          <p:cNvSpPr/>
          <p:nvPr/>
        </p:nvSpPr>
        <p:spPr>
          <a:xfrm>
            <a:off x="566057" y="1431648"/>
            <a:ext cx="4517572" cy="1922672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цели достигнуты, факторы риска устранены, ребенок и его семья больше не нуждаются в услугах службы ранней помощи</a:t>
            </a:r>
            <a:endParaRPr lang="ru-RU" sz="2000" dirty="0"/>
          </a:p>
        </p:txBody>
      </p:sp>
      <p:sp>
        <p:nvSpPr>
          <p:cNvPr id="9" name="Блок-схема: память с посл. доступом 8"/>
          <p:cNvSpPr/>
          <p:nvPr/>
        </p:nvSpPr>
        <p:spPr>
          <a:xfrm>
            <a:off x="6479722" y="2425059"/>
            <a:ext cx="3628208" cy="1622842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достиг возраста 3 лет</a:t>
            </a:r>
            <a:endParaRPr lang="ru-RU" sz="2400" dirty="0"/>
          </a:p>
        </p:txBody>
      </p:sp>
      <p:sp>
        <p:nvSpPr>
          <p:cNvPr id="10" name="Блок-схема: память с посл. доступом 9"/>
          <p:cNvSpPr/>
          <p:nvPr/>
        </p:nvSpPr>
        <p:spPr>
          <a:xfrm>
            <a:off x="6547212" y="4826068"/>
            <a:ext cx="3875315" cy="1506160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 принимает решение о прекращении реализации программы</a:t>
            </a:r>
            <a:endParaRPr lang="ru-RU" sz="2000" dirty="0"/>
          </a:p>
        </p:txBody>
      </p:sp>
      <p:sp>
        <p:nvSpPr>
          <p:cNvPr id="11" name="Блок-схема: память с посл. доступом 10"/>
          <p:cNvSpPr/>
          <p:nvPr/>
        </p:nvSpPr>
        <p:spPr>
          <a:xfrm>
            <a:off x="725225" y="4338219"/>
            <a:ext cx="4199236" cy="1622842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 иным причинам, которые могут препятствовать реализации программы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91995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Ранняя помощь предоставляется в следующих учреждениях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00298" y="1253330"/>
            <a:ext cx="5181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431986" y="794879"/>
            <a:ext cx="8980098" cy="5268240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Ресурсно-методический центр по работе с инвалидами и организации ранней помощи	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Кызыл, ул. Московская, д.2, кабинет:110, </a:t>
            </a: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8(39422)2-13-69, доб.2025</a:t>
            </a:r>
          </a:p>
          <a:p>
            <a:pPr marL="0" indent="0" algn="ctr">
              <a:buNone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 </a:t>
            </a: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понедельник-четверг: 08:30-17:30, </a:t>
            </a: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пятница: 08:30-12:30 </a:t>
            </a: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выходной: суббота-воскресенье</a:t>
            </a:r>
          </a:p>
          <a:p>
            <a:pPr marL="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90" y="4750903"/>
            <a:ext cx="1562819" cy="15628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68" y="110566"/>
            <a:ext cx="871804" cy="7498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2078" y="110566"/>
            <a:ext cx="1188823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06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00298" y="1253330"/>
            <a:ext cx="5181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ГБУ РТ «Центр социальной помощи семье и детям г. Кызыла»	</a:t>
            </a: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Кызыл, ул.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Кочетова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д.21</a:t>
            </a:r>
          </a:p>
          <a:p>
            <a:pPr marL="0" indent="0" algn="ctr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понедельник-четверг: 08:00-17:00, </a:t>
            </a: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пятница: 08:00-12:00 </a:t>
            </a: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выходной: суббота-воскресенье</a:t>
            </a:r>
          </a:p>
          <a:p>
            <a:pPr marL="0" indent="0" algn="ctr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24386" y="1253330"/>
            <a:ext cx="5181600" cy="4351338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 РТ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«Комплексный центр социального обслуживания населения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Дзун-Хемчикского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кожууна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	</a:t>
            </a:r>
          </a:p>
          <a:p>
            <a:pPr marL="0" lvl="0" indent="0" algn="ctr"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Чадан, ул. Шахтерская, д.1., телефон: 8(39434)2-10-65</a:t>
            </a:r>
          </a:p>
          <a:p>
            <a:pPr marL="0" lvl="0" indent="0" algn="ctr">
              <a:buNone/>
            </a:pPr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</a:t>
            </a:r>
            <a:r>
              <a:rPr lang="ru-RU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lvl="0" indent="0" algn="ctr"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понедельник-четверг: 08:30-17:30, </a:t>
            </a:r>
          </a:p>
          <a:p>
            <a:pPr marL="0" lvl="0" indent="0" algn="ctr"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пятница: 08:30-13:00 </a:t>
            </a:r>
          </a:p>
          <a:p>
            <a:pPr marL="0" lvl="0" indent="0" algn="ctr"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выходной: суббота-воскресенье</a:t>
            </a:r>
          </a:p>
          <a:p>
            <a:pPr marL="0" lvl="0" indent="0" algn="ctr">
              <a:buNone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7841" y="5390606"/>
            <a:ext cx="1568958" cy="13023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289" y="4846859"/>
            <a:ext cx="1515617" cy="15156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281" y="120585"/>
            <a:ext cx="871804" cy="7498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8354" y="166377"/>
            <a:ext cx="1188823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387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1633</TotalTime>
  <Words>410</Words>
  <Application>Microsoft Office PowerPoint</Application>
  <PresentationFormat>Широкоэкранный</PresentationFormat>
  <Paragraphs>92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PT Sans</vt:lpstr>
      <vt:lpstr>Roboto Light</vt:lpstr>
      <vt:lpstr>Times New Roman</vt:lpstr>
      <vt:lpstr>Тема Office</vt:lpstr>
      <vt:lpstr>Кызыл -2025</vt:lpstr>
      <vt:lpstr>Ранняя помощь – это комплекс медицинских, социальных и психолого-педагогических услуг, оказываемых на межведомственной основе детям и их семьям.</vt:lpstr>
      <vt:lpstr>Как получить услуги службы ранней помощи </vt:lpstr>
      <vt:lpstr> Чем ребенку могут помочь в Службе ранней помощи? </vt:lpstr>
      <vt:lpstr>  </vt:lpstr>
      <vt:lpstr>    </vt:lpstr>
      <vt:lpstr> Завершение индивидуальной программы происходит, если:   </vt:lpstr>
      <vt:lpstr>Ранняя помощь предоставляется в следующих учреждениях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ПК</cp:lastModifiedBy>
  <cp:revision>151</cp:revision>
  <dcterms:created xsi:type="dcterms:W3CDTF">2018-03-26T12:52:05Z</dcterms:created>
  <dcterms:modified xsi:type="dcterms:W3CDTF">2025-12-17T05:39:46Z</dcterms:modified>
</cp:coreProperties>
</file>